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Libre Baskerville"/>
      <p:regular r:id="rId14"/>
    </p:embeddedFont>
    <p:embeddedFont>
      <p:font typeface="Libre Baskerville"/>
      <p:regular r:id="rId15"/>
    </p:embeddedFont>
    <p:embeddedFont>
      <p:font typeface="Libre Baskerville"/>
      <p:regular r:id="rId16"/>
    </p:embeddedFont>
    <p:embeddedFont>
      <p:font typeface="Libre Baskerville"/>
      <p:regular r:id="rId17"/>
    </p:embeddedFont>
    <p:embeddedFont>
      <p:font typeface="Open Sans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2-2.png>
</file>

<file path=ppt/media/image-3-1.png>
</file>

<file path=ppt/media/image-3-2.png>
</file>

<file path=ppt/media/image-3-3.png>
</file>

<file path=ppt/media/image-3-4.png>
</file>

<file path=ppt/media/image-4-1.png>
</file>

<file path=ppt/media/image-4-2.png>
</file>

<file path=ppt/media/image-4-3.png>
</file>

<file path=ppt/media/image-4-4.png>
</file>

<file path=ppt/media/image-4-5.png>
</file>

<file path=ppt/media/image-6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067395"/>
            <a:ext cx="7415927" cy="3193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BIC Bank Audit Process Automation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864037" y="4631650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Pratham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5304353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Pavan Adari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5977057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present an innovative solution for automating audit processes at Best-in-Class (BIC) Bank, a global investment bank offering wealth management and custodian services.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2610" y="2313146"/>
            <a:ext cx="4869061" cy="360318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64037" y="894636"/>
            <a:ext cx="7127677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Company Background</a:t>
            </a:r>
            <a:endParaRPr lang="en-US" sz="4850" dirty="0"/>
          </a:p>
        </p:txBody>
      </p:sp>
      <p:sp>
        <p:nvSpPr>
          <p:cNvPr id="5" name="Shape 1"/>
          <p:cNvSpPr/>
          <p:nvPr/>
        </p:nvSpPr>
        <p:spPr>
          <a:xfrm>
            <a:off x="864037" y="231409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EAE8F3"/>
          </a:solidFill>
          <a:ln/>
        </p:spPr>
      </p:sp>
      <p:sp>
        <p:nvSpPr>
          <p:cNvPr id="6" name="Text 2"/>
          <p:cNvSpPr/>
          <p:nvPr/>
        </p:nvSpPr>
        <p:spPr>
          <a:xfrm>
            <a:off x="1059061" y="2406610"/>
            <a:ext cx="165259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900" dirty="0"/>
          </a:p>
        </p:txBody>
      </p:sp>
      <p:sp>
        <p:nvSpPr>
          <p:cNvPr id="7" name="Text 3"/>
          <p:cNvSpPr/>
          <p:nvPr/>
        </p:nvSpPr>
        <p:spPr>
          <a:xfrm>
            <a:off x="1666280" y="2314099"/>
            <a:ext cx="3818453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Global Investment Bank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1666280" y="2847975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BIC Bank offers comprehensive financial services worldwide.</a:t>
            </a:r>
            <a:endParaRPr lang="en-US" sz="1900" dirty="0"/>
          </a:p>
        </p:txBody>
      </p:sp>
      <p:sp>
        <p:nvSpPr>
          <p:cNvPr id="9" name="Shape 5"/>
          <p:cNvSpPr/>
          <p:nvPr/>
        </p:nvSpPr>
        <p:spPr>
          <a:xfrm>
            <a:off x="864037" y="4162544"/>
            <a:ext cx="555427" cy="555427"/>
          </a:xfrm>
          <a:prstGeom prst="roundRect">
            <a:avLst>
              <a:gd name="adj" fmla="val 6668"/>
            </a:avLst>
          </a:prstGeom>
          <a:solidFill>
            <a:srgbClr val="EAE8F3"/>
          </a:solidFill>
          <a:ln/>
        </p:spPr>
      </p:sp>
      <p:sp>
        <p:nvSpPr>
          <p:cNvPr id="10" name="Text 6"/>
          <p:cNvSpPr/>
          <p:nvPr/>
        </p:nvSpPr>
        <p:spPr>
          <a:xfrm>
            <a:off x="1027628" y="4255056"/>
            <a:ext cx="228124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900" dirty="0"/>
          </a:p>
        </p:txBody>
      </p:sp>
      <p:sp>
        <p:nvSpPr>
          <p:cNvPr id="11" name="Text 7"/>
          <p:cNvSpPr/>
          <p:nvPr/>
        </p:nvSpPr>
        <p:spPr>
          <a:xfrm>
            <a:off x="1666280" y="4162544"/>
            <a:ext cx="3293269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Wealth Management</a:t>
            </a:r>
            <a:endParaRPr lang="en-US" sz="2400" dirty="0"/>
          </a:p>
        </p:txBody>
      </p:sp>
      <p:sp>
        <p:nvSpPr>
          <p:cNvPr id="12" name="Text 8"/>
          <p:cNvSpPr/>
          <p:nvPr/>
        </p:nvSpPr>
        <p:spPr>
          <a:xfrm>
            <a:off x="1666280" y="4696420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expert advisory services for high-net-worth clients.</a:t>
            </a:r>
            <a:endParaRPr lang="en-US" sz="1900" dirty="0"/>
          </a:p>
        </p:txBody>
      </p:sp>
      <p:sp>
        <p:nvSpPr>
          <p:cNvPr id="13" name="Shape 9"/>
          <p:cNvSpPr/>
          <p:nvPr/>
        </p:nvSpPr>
        <p:spPr>
          <a:xfrm>
            <a:off x="864037" y="601098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EAE8F3"/>
          </a:solidFill>
          <a:ln/>
        </p:spPr>
      </p:sp>
      <p:sp>
        <p:nvSpPr>
          <p:cNvPr id="14" name="Text 10"/>
          <p:cNvSpPr/>
          <p:nvPr/>
        </p:nvSpPr>
        <p:spPr>
          <a:xfrm>
            <a:off x="1027628" y="6103501"/>
            <a:ext cx="228124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900" dirty="0"/>
          </a:p>
        </p:txBody>
      </p:sp>
      <p:sp>
        <p:nvSpPr>
          <p:cNvPr id="15" name="Text 11"/>
          <p:cNvSpPr/>
          <p:nvPr/>
        </p:nvSpPr>
        <p:spPr>
          <a:xfrm>
            <a:off x="1666280" y="601098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Custodian Services</a:t>
            </a:r>
            <a:endParaRPr lang="en-US" sz="2400" dirty="0"/>
          </a:p>
        </p:txBody>
      </p:sp>
      <p:sp>
        <p:nvSpPr>
          <p:cNvPr id="16" name="Text 12"/>
          <p:cNvSpPr/>
          <p:nvPr/>
        </p:nvSpPr>
        <p:spPr>
          <a:xfrm>
            <a:off x="1666280" y="6544866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Safeguards and manages clients' financial assets securely.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3677" y="664488"/>
            <a:ext cx="6027063" cy="7533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900"/>
              </a:lnSpc>
              <a:buNone/>
            </a:pPr>
            <a:r>
              <a:rPr lang="en-US" sz="47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Our Solution</a:t>
            </a:r>
            <a:endParaRPr lang="en-US" sz="47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677" y="1779389"/>
            <a:ext cx="1205389" cy="192857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10658" y="2020372"/>
            <a:ext cx="3416856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Automated Extraction</a:t>
            </a:r>
            <a:endParaRPr lang="en-US" sz="2350" dirty="0"/>
          </a:p>
        </p:txBody>
      </p:sp>
      <p:sp>
        <p:nvSpPr>
          <p:cNvPr id="6" name="Text 2"/>
          <p:cNvSpPr/>
          <p:nvPr/>
        </p:nvSpPr>
        <p:spPr>
          <a:xfrm>
            <a:off x="2410658" y="2541508"/>
            <a:ext cx="5889665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AI-powered system extracts data from bank statements efficiently.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677" y="3707963"/>
            <a:ext cx="1205389" cy="192857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10658" y="3948946"/>
            <a:ext cx="3013472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ML Processing</a:t>
            </a:r>
            <a:endParaRPr lang="en-US" sz="2350" dirty="0"/>
          </a:p>
        </p:txBody>
      </p:sp>
      <p:sp>
        <p:nvSpPr>
          <p:cNvPr id="9" name="Text 4"/>
          <p:cNvSpPr/>
          <p:nvPr/>
        </p:nvSpPr>
        <p:spPr>
          <a:xfrm>
            <a:off x="2410658" y="4470082"/>
            <a:ext cx="5889665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Advanced algorithms process and analyze extracted financial data.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677" y="5636538"/>
            <a:ext cx="1205389" cy="192857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10658" y="5877520"/>
            <a:ext cx="3537942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Streamlined Reporting</a:t>
            </a:r>
            <a:endParaRPr lang="en-US" sz="2350" dirty="0"/>
          </a:p>
        </p:txBody>
      </p:sp>
      <p:sp>
        <p:nvSpPr>
          <p:cNvPr id="12" name="Text 6"/>
          <p:cNvSpPr/>
          <p:nvPr/>
        </p:nvSpPr>
        <p:spPr>
          <a:xfrm>
            <a:off x="2410658" y="6398657"/>
            <a:ext cx="5889665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Generates comprehensive audit reports with minimal manual intervention.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795355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Features</a:t>
            </a:r>
            <a:endParaRPr lang="en-US" sz="48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037" y="4937165"/>
            <a:ext cx="617220" cy="6172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5801201"/>
            <a:ext cx="294786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Extraction</a:t>
            </a:r>
            <a:endParaRPr lang="en-US" sz="2400" dirty="0"/>
          </a:p>
        </p:txBody>
      </p:sp>
      <p:sp>
        <p:nvSpPr>
          <p:cNvPr id="6" name="Text 2"/>
          <p:cNvSpPr/>
          <p:nvPr/>
        </p:nvSpPr>
        <p:spPr>
          <a:xfrm>
            <a:off x="864037" y="6335078"/>
            <a:ext cx="294786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Automated extraction from bank statements with high accuracy.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2189" y="4937165"/>
            <a:ext cx="617220" cy="6172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82189" y="5801201"/>
            <a:ext cx="294786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User Interface</a:t>
            </a:r>
            <a:endParaRPr lang="en-US" sz="2400" dirty="0"/>
          </a:p>
        </p:txBody>
      </p:sp>
      <p:sp>
        <p:nvSpPr>
          <p:cNvPr id="9" name="Text 4"/>
          <p:cNvSpPr/>
          <p:nvPr/>
        </p:nvSpPr>
        <p:spPr>
          <a:xfrm>
            <a:off x="4182189" y="6335078"/>
            <a:ext cx="294786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Intuitive UI for easy data interaction and visualization.</a:t>
            </a:r>
            <a:endParaRPr lang="en-US" sz="19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0342" y="4937165"/>
            <a:ext cx="617220" cy="617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00342" y="5801201"/>
            <a:ext cx="294786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Fraud Detection</a:t>
            </a:r>
            <a:endParaRPr lang="en-US" sz="2400" dirty="0"/>
          </a:p>
        </p:txBody>
      </p:sp>
      <p:sp>
        <p:nvSpPr>
          <p:cNvPr id="12" name="Text 6"/>
          <p:cNvSpPr/>
          <p:nvPr/>
        </p:nvSpPr>
        <p:spPr>
          <a:xfrm>
            <a:off x="7500342" y="6335078"/>
            <a:ext cx="294786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Advanced algorithms identify potentially fraudulent transactions.</a:t>
            </a:r>
            <a:endParaRPr lang="en-US" sz="19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8495" y="4937165"/>
            <a:ext cx="617220" cy="61722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18495" y="5801201"/>
            <a:ext cx="294786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Export</a:t>
            </a:r>
            <a:endParaRPr lang="en-US" sz="2400" dirty="0"/>
          </a:p>
        </p:txBody>
      </p:sp>
      <p:sp>
        <p:nvSpPr>
          <p:cNvPr id="15" name="Text 8"/>
          <p:cNvSpPr/>
          <p:nvPr/>
        </p:nvSpPr>
        <p:spPr>
          <a:xfrm>
            <a:off x="10818495" y="6335078"/>
            <a:ext cx="294786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Flexible options for saving and exporting processed data.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598063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Technology Stack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98668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Gen AI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619268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Advanced algorithms for accurate data extraction and processing.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98668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Front-end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619268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User-friendly interface built with modern web technologies.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8668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Back-end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619268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Robust server-side processing for data management and analysis.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835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1284" y="3273862"/>
            <a:ext cx="5367099" cy="670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Benefits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51284" y="4266724"/>
            <a:ext cx="6456640" cy="1580198"/>
          </a:xfrm>
          <a:prstGeom prst="roundRect">
            <a:avLst>
              <a:gd name="adj" fmla="val 2038"/>
            </a:avLst>
          </a:prstGeom>
          <a:solidFill>
            <a:srgbClr val="EAE8F3"/>
          </a:solidFill>
          <a:ln/>
        </p:spPr>
      </p:sp>
      <p:sp>
        <p:nvSpPr>
          <p:cNvPr id="5" name="Text 2"/>
          <p:cNvSpPr/>
          <p:nvPr/>
        </p:nvSpPr>
        <p:spPr>
          <a:xfrm>
            <a:off x="965954" y="4481393"/>
            <a:ext cx="2683550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Efficiency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965954" y="4945499"/>
            <a:ext cx="6027301" cy="686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Streamlined audit reporting process saves time and resources.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422594" y="4266724"/>
            <a:ext cx="6456640" cy="1580198"/>
          </a:xfrm>
          <a:prstGeom prst="roundRect">
            <a:avLst>
              <a:gd name="adj" fmla="val 2038"/>
            </a:avLst>
          </a:prstGeom>
          <a:solidFill>
            <a:srgbClr val="EAE8F3"/>
          </a:solidFill>
          <a:ln/>
        </p:spPr>
      </p:sp>
      <p:sp>
        <p:nvSpPr>
          <p:cNvPr id="8" name="Text 5"/>
          <p:cNvSpPr/>
          <p:nvPr/>
        </p:nvSpPr>
        <p:spPr>
          <a:xfrm>
            <a:off x="7637264" y="4481393"/>
            <a:ext cx="2683550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Accuracy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7637264" y="4945499"/>
            <a:ext cx="6027301" cy="343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Reduced manual errors lead to more reliable audit results.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51284" y="6061591"/>
            <a:ext cx="6456640" cy="1580198"/>
          </a:xfrm>
          <a:prstGeom prst="roundRect">
            <a:avLst>
              <a:gd name="adj" fmla="val 2038"/>
            </a:avLst>
          </a:prstGeom>
          <a:solidFill>
            <a:srgbClr val="EAE8F3"/>
          </a:solidFill>
          <a:ln/>
        </p:spPr>
      </p:sp>
      <p:sp>
        <p:nvSpPr>
          <p:cNvPr id="11" name="Text 8"/>
          <p:cNvSpPr/>
          <p:nvPr/>
        </p:nvSpPr>
        <p:spPr>
          <a:xfrm>
            <a:off x="965954" y="6276261"/>
            <a:ext cx="2683550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Cost Savings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965954" y="6740366"/>
            <a:ext cx="6027301" cy="686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Automated processes significantly cut operational expenses.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422594" y="6061591"/>
            <a:ext cx="6456640" cy="1580198"/>
          </a:xfrm>
          <a:prstGeom prst="roundRect">
            <a:avLst>
              <a:gd name="adj" fmla="val 2038"/>
            </a:avLst>
          </a:prstGeom>
          <a:solidFill>
            <a:srgbClr val="EAE8F3"/>
          </a:solidFill>
          <a:ln/>
        </p:spPr>
      </p:sp>
      <p:sp>
        <p:nvSpPr>
          <p:cNvPr id="14" name="Text 11"/>
          <p:cNvSpPr/>
          <p:nvPr/>
        </p:nvSpPr>
        <p:spPr>
          <a:xfrm>
            <a:off x="7637264" y="6276261"/>
            <a:ext cx="2683550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Compliance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7637264" y="6740366"/>
            <a:ext cx="6027301" cy="686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Enhanced adherence to regulatory requirements in financial auditing.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5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8648" y="661749"/>
            <a:ext cx="6818709" cy="751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900"/>
              </a:lnSpc>
              <a:buNone/>
            </a:pPr>
            <a:r>
              <a:rPr lang="en-US" sz="47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Future Enhancements</a:t>
            </a:r>
            <a:endParaRPr lang="en-US" sz="4700" dirty="0"/>
          </a:p>
        </p:txBody>
      </p:sp>
      <p:sp>
        <p:nvSpPr>
          <p:cNvPr id="4" name="Shape 1"/>
          <p:cNvSpPr/>
          <p:nvPr/>
        </p:nvSpPr>
        <p:spPr>
          <a:xfrm>
            <a:off x="6674287" y="1774627"/>
            <a:ext cx="30480" cy="5795129"/>
          </a:xfrm>
          <a:prstGeom prst="roundRect">
            <a:avLst>
              <a:gd name="adj" fmla="val 118430"/>
            </a:avLst>
          </a:prstGeom>
          <a:solidFill>
            <a:srgbClr val="D0CED9"/>
          </a:solidFill>
          <a:ln/>
        </p:spPr>
      </p:sp>
      <p:sp>
        <p:nvSpPr>
          <p:cNvPr id="5" name="Shape 2"/>
          <p:cNvSpPr/>
          <p:nvPr/>
        </p:nvSpPr>
        <p:spPr>
          <a:xfrm>
            <a:off x="6929735" y="2300645"/>
            <a:ext cx="842248" cy="30480"/>
          </a:xfrm>
          <a:prstGeom prst="roundRect">
            <a:avLst>
              <a:gd name="adj" fmla="val 118430"/>
            </a:avLst>
          </a:prstGeom>
          <a:solidFill>
            <a:srgbClr val="D0CED9"/>
          </a:solidFill>
          <a:ln/>
        </p:spPr>
      </p:sp>
      <p:sp>
        <p:nvSpPr>
          <p:cNvPr id="6" name="Shape 3"/>
          <p:cNvSpPr/>
          <p:nvPr/>
        </p:nvSpPr>
        <p:spPr>
          <a:xfrm>
            <a:off x="6418838" y="2045256"/>
            <a:ext cx="541377" cy="541377"/>
          </a:xfrm>
          <a:prstGeom prst="roundRect">
            <a:avLst>
              <a:gd name="adj" fmla="val 6668"/>
            </a:avLst>
          </a:prstGeom>
          <a:solidFill>
            <a:srgbClr val="EAE8F3"/>
          </a:solidFill>
          <a:ln/>
        </p:spPr>
      </p:sp>
      <p:sp>
        <p:nvSpPr>
          <p:cNvPr id="7" name="Text 4"/>
          <p:cNvSpPr/>
          <p:nvPr/>
        </p:nvSpPr>
        <p:spPr>
          <a:xfrm>
            <a:off x="6608981" y="2135386"/>
            <a:ext cx="16097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8013025" y="2015252"/>
            <a:ext cx="3456027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Document Integration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8013025" y="2535436"/>
            <a:ext cx="5775127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Expand capabilities to process various financial document types.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929735" y="4312563"/>
            <a:ext cx="842248" cy="30480"/>
          </a:xfrm>
          <a:prstGeom prst="roundRect">
            <a:avLst>
              <a:gd name="adj" fmla="val 118430"/>
            </a:avLst>
          </a:prstGeom>
          <a:solidFill>
            <a:srgbClr val="D0CED9"/>
          </a:solidFill>
          <a:ln/>
        </p:spPr>
      </p:sp>
      <p:sp>
        <p:nvSpPr>
          <p:cNvPr id="11" name="Shape 8"/>
          <p:cNvSpPr/>
          <p:nvPr/>
        </p:nvSpPr>
        <p:spPr>
          <a:xfrm>
            <a:off x="6418838" y="4057174"/>
            <a:ext cx="541377" cy="541377"/>
          </a:xfrm>
          <a:prstGeom prst="roundRect">
            <a:avLst>
              <a:gd name="adj" fmla="val 6668"/>
            </a:avLst>
          </a:prstGeom>
          <a:solidFill>
            <a:srgbClr val="EAE8F3"/>
          </a:solidFill>
          <a:ln/>
        </p:spPr>
      </p:sp>
      <p:sp>
        <p:nvSpPr>
          <p:cNvPr id="12" name="Text 9"/>
          <p:cNvSpPr/>
          <p:nvPr/>
        </p:nvSpPr>
        <p:spPr>
          <a:xfrm>
            <a:off x="6578263" y="4147304"/>
            <a:ext cx="222409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8013025" y="4027170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Advanced Analytics</a:t>
            </a:r>
            <a:endParaRPr lang="en-US" sz="2350" dirty="0"/>
          </a:p>
        </p:txBody>
      </p:sp>
      <p:sp>
        <p:nvSpPr>
          <p:cNvPr id="14" name="Text 11"/>
          <p:cNvSpPr/>
          <p:nvPr/>
        </p:nvSpPr>
        <p:spPr>
          <a:xfrm>
            <a:off x="8013025" y="4547354"/>
            <a:ext cx="5775127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 sophisticated reporting and predictive analysis features.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6929735" y="6324481"/>
            <a:ext cx="842248" cy="30480"/>
          </a:xfrm>
          <a:prstGeom prst="roundRect">
            <a:avLst>
              <a:gd name="adj" fmla="val 118430"/>
            </a:avLst>
          </a:prstGeom>
          <a:solidFill>
            <a:srgbClr val="D0CED9"/>
          </a:solidFill>
          <a:ln/>
        </p:spPr>
      </p:sp>
      <p:sp>
        <p:nvSpPr>
          <p:cNvPr id="16" name="Shape 13"/>
          <p:cNvSpPr/>
          <p:nvPr/>
        </p:nvSpPr>
        <p:spPr>
          <a:xfrm>
            <a:off x="6418838" y="6069092"/>
            <a:ext cx="541377" cy="541377"/>
          </a:xfrm>
          <a:prstGeom prst="roundRect">
            <a:avLst>
              <a:gd name="adj" fmla="val 6668"/>
            </a:avLst>
          </a:prstGeom>
          <a:solidFill>
            <a:srgbClr val="EAE8F3"/>
          </a:solidFill>
          <a:ln/>
        </p:spPr>
      </p:sp>
      <p:sp>
        <p:nvSpPr>
          <p:cNvPr id="17" name="Text 14"/>
          <p:cNvSpPr/>
          <p:nvPr/>
        </p:nvSpPr>
        <p:spPr>
          <a:xfrm>
            <a:off x="6578263" y="6159222"/>
            <a:ext cx="222409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800" dirty="0"/>
          </a:p>
        </p:txBody>
      </p:sp>
      <p:sp>
        <p:nvSpPr>
          <p:cNvPr id="18" name="Text 15"/>
          <p:cNvSpPr/>
          <p:nvPr/>
        </p:nvSpPr>
        <p:spPr>
          <a:xfrm>
            <a:off x="8013025" y="6039088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Mobile Application</a:t>
            </a:r>
            <a:endParaRPr lang="en-US" sz="2350" dirty="0"/>
          </a:p>
        </p:txBody>
      </p:sp>
      <p:sp>
        <p:nvSpPr>
          <p:cNvPr id="19" name="Text 16"/>
          <p:cNvSpPr/>
          <p:nvPr/>
        </p:nvSpPr>
        <p:spPr>
          <a:xfrm>
            <a:off x="8013025" y="6559272"/>
            <a:ext cx="5775127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Develop a mobile app for convenient on-the-go auditing.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2024-10-20T08:27:55Z</dcterms:created>
  <dcterms:modified xsi:type="dcterms:W3CDTF">2024-10-20T08:27:55Z</dcterms:modified>
</cp:coreProperties>
</file>